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EEFB"/>
    <a:srgbClr val="FBC293"/>
    <a:srgbClr val="B8CF8B"/>
    <a:srgbClr val="FBE3D6"/>
    <a:srgbClr val="FCD5B5"/>
    <a:srgbClr val="D7E4BD"/>
    <a:srgbClr val="0F9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F2FF11-0D3A-58C4-4294-49F3D4EBC5EA}" v="1" dt="2026-03-10T06:09:15.39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2" d="100"/>
          <a:sy n="72" d="100"/>
        </p:scale>
        <p:origin x="715" y="53"/>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theme" Target="theme/theme1.xml" /><Relationship Id="rId7" Type="http://schemas.openxmlformats.org/officeDocument/2006/relationships/viewProps" Target="viewProps.xml" /><Relationship Id="rId6" Type="http://schemas.openxmlformats.org/officeDocument/2006/relationships/presProps" Target="presProps.xml" /><Relationship Id="rId11" Type="http://schemas.microsoft.com/office/2015/10/relationships/revisionInfo" Target="revisionInfo.xml" /><Relationship Id="rId5" Type="http://schemas.openxmlformats.org/officeDocument/2006/relationships/slide" Target="slides/slide1.xml" /><Relationship Id="rId10" Type="http://schemas.microsoft.com/office/2016/11/relationships/changesInfo" Target="changesInfos/changesInfo1.xml" /><Relationship Id="rId4" Type="http://schemas.openxmlformats.org/officeDocument/2006/relationships/slideMaster" Target="slideMasters/slideMaster1.xml" /><Relationship Id="rId9" Type="http://schemas.openxmlformats.org/officeDocument/2006/relationships/tableStyles" Target="tableStyles.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95F2FF11-0D3A-58C4-4294-49F3D4EBC5EA}"/>
    <pc:docChg chg="delSld">
      <pc:chgData name="" userId="" providerId="" clId="Web-{95F2FF11-0D3A-58C4-4294-49F3D4EBC5EA}" dt="2026-03-10T06:09:15.391" v="0"/>
      <pc:docMkLst>
        <pc:docMk/>
      </pc:docMkLst>
      <pc:sldChg chg="del">
        <pc:chgData name="" userId="" providerId="" clId="Web-{95F2FF11-0D3A-58C4-4294-49F3D4EBC5EA}" dt="2026-03-10T06:09:15.391" v="0"/>
        <pc:sldMkLst>
          <pc:docMk/>
          <pc:sldMk cId="3031192571"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69392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92166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83193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1951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569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2135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054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633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414317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1016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31372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7F79C8-9834-4250-9D56-D791FB342C01}" type="datetimeFigureOut">
              <a:rPr kumimoji="1" lang="ja-JP" altLang="en-US" smtClean="0"/>
              <a:t>2026/3/19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54933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タイトル 1">
            <a:extLst>
              <a:ext uri="{FF2B5EF4-FFF2-40B4-BE49-F238E27FC236}">
                <a16:creationId xmlns:a16="http://schemas.microsoft.com/office/drawing/2014/main" id="{5FFE0623-87E5-7EA3-412A-0671A6C06A3C}"/>
              </a:ext>
            </a:extLst>
          </p:cNvPr>
          <p:cNvSpPr txBox="1">
            <a:spLocks/>
          </p:cNvSpPr>
          <p:nvPr/>
        </p:nvSpPr>
        <p:spPr>
          <a:xfrm>
            <a:off x="129307" y="5134481"/>
            <a:ext cx="8885385" cy="1580644"/>
          </a:xfrm>
          <a:prstGeom prst="rect">
            <a:avLst/>
          </a:prstGeom>
          <a:solidFill>
            <a:srgbClr val="FBE3D6"/>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19" name="タイトル 1">
            <a:extLst>
              <a:ext uri="{FF2B5EF4-FFF2-40B4-BE49-F238E27FC236}">
                <a16:creationId xmlns:a16="http://schemas.microsoft.com/office/drawing/2014/main" id="{FC6BB372-5D29-B265-DC5C-4760DF9350C8}"/>
              </a:ext>
            </a:extLst>
          </p:cNvPr>
          <p:cNvSpPr txBox="1">
            <a:spLocks/>
          </p:cNvSpPr>
          <p:nvPr/>
        </p:nvSpPr>
        <p:spPr>
          <a:xfrm>
            <a:off x="129308" y="2622708"/>
            <a:ext cx="8885385" cy="2141898"/>
          </a:xfrm>
          <a:prstGeom prst="rect">
            <a:avLst/>
          </a:prstGeom>
          <a:solidFill>
            <a:schemeClr val="accent6">
              <a:lumMod val="20000"/>
              <a:lumOff val="80000"/>
            </a:schemeClr>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2" name="タイトル 1">
            <a:extLst>
              <a:ext uri="{FF2B5EF4-FFF2-40B4-BE49-F238E27FC236}">
                <a16:creationId xmlns:a16="http://schemas.microsoft.com/office/drawing/2014/main" id="{B35121BA-EDC7-B2D5-C87F-426B6493DF36}"/>
              </a:ext>
            </a:extLst>
          </p:cNvPr>
          <p:cNvSpPr txBox="1">
            <a:spLocks/>
          </p:cNvSpPr>
          <p:nvPr/>
        </p:nvSpPr>
        <p:spPr>
          <a:xfrm>
            <a:off x="131618" y="22355"/>
            <a:ext cx="8880767" cy="550342"/>
          </a:xfrm>
          <a:prstGeom prst="rect">
            <a:avLst/>
          </a:prstGeom>
          <a:solidFill>
            <a:schemeClr val="accent4"/>
          </a:solidFill>
        </p:spPr>
        <p:txBody>
          <a:bodyPr anchor="ctr">
            <a:normAutofit fontScale="975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schemeClr val="bg1"/>
                </a:solidFill>
                <a:latin typeface="+mn-ea"/>
                <a:ea typeface="+mn-ea"/>
              </a:rPr>
              <a:t>令和７年度補正予算　重点支援地方交付金の活用状況について</a:t>
            </a:r>
            <a:endParaRPr lang="en-US" altLang="ja-JP" sz="1600" b="1" dirty="0">
              <a:solidFill>
                <a:schemeClr val="bg1"/>
              </a:solidFill>
              <a:latin typeface="+mn-ea"/>
              <a:ea typeface="+mn-ea"/>
            </a:endParaRPr>
          </a:p>
          <a:p>
            <a:pPr algn="ctr">
              <a:lnSpc>
                <a:spcPct val="110000"/>
              </a:lnSpc>
            </a:pPr>
            <a:r>
              <a:rPr lang="ja-JP" altLang="en-US" sz="1600" b="1" dirty="0">
                <a:solidFill>
                  <a:schemeClr val="bg1"/>
                </a:solidFill>
                <a:latin typeface="+mn-ea"/>
                <a:ea typeface="+mn-ea"/>
              </a:rPr>
              <a:t>千葉県　鎌ケ谷市</a:t>
            </a:r>
          </a:p>
        </p:txBody>
      </p:sp>
      <p:graphicFrame>
        <p:nvGraphicFramePr>
          <p:cNvPr id="6" name="表 5">
            <a:extLst>
              <a:ext uri="{FF2B5EF4-FFF2-40B4-BE49-F238E27FC236}">
                <a16:creationId xmlns:a16="http://schemas.microsoft.com/office/drawing/2014/main" id="{430AEA37-641B-A08D-F1C7-BCB587BA3028}"/>
              </a:ext>
            </a:extLst>
          </p:cNvPr>
          <p:cNvGraphicFramePr>
            <a:graphicFrameLocks noGrp="1"/>
          </p:cNvGraphicFramePr>
          <p:nvPr>
            <p:extLst>
              <p:ext uri="{D42A27DB-BD31-4B8C-83A1-F6EECF244321}">
                <p14:modId xmlns:p14="http://schemas.microsoft.com/office/powerpoint/2010/main" val="1435262448"/>
              </p:ext>
            </p:extLst>
          </p:nvPr>
        </p:nvGraphicFramePr>
        <p:xfrm>
          <a:off x="992622" y="810206"/>
          <a:ext cx="6903604" cy="1219200"/>
        </p:xfrm>
        <a:graphic>
          <a:graphicData uri="http://schemas.openxmlformats.org/drawingml/2006/table">
            <a:tbl>
              <a:tblPr firstRow="1" bandRow="1">
                <a:tableStyleId>{5C22544A-7EE6-4342-B048-85BDC9FD1C3A}</a:tableStyleId>
              </a:tblPr>
              <a:tblGrid>
                <a:gridCol w="3451802">
                  <a:extLst>
                    <a:ext uri="{9D8B030D-6E8A-4147-A177-3AD203B41FA5}">
                      <a16:colId xmlns:a16="http://schemas.microsoft.com/office/drawing/2014/main" val="3510786128"/>
                    </a:ext>
                  </a:extLst>
                </a:gridCol>
                <a:gridCol w="3451802">
                  <a:extLst>
                    <a:ext uri="{9D8B030D-6E8A-4147-A177-3AD203B41FA5}">
                      <a16:colId xmlns:a16="http://schemas.microsoft.com/office/drawing/2014/main" val="2813429504"/>
                    </a:ext>
                  </a:extLst>
                </a:gridCol>
              </a:tblGrid>
              <a:tr h="127815">
                <a:tc>
                  <a:txBody>
                    <a:bodyPr/>
                    <a:lstStyle/>
                    <a:p>
                      <a:r>
                        <a:rPr kumimoji="1" lang="zh-TW" altLang="en-US" sz="1400" b="1" dirty="0">
                          <a:solidFill>
                            <a:schemeClr val="tx1"/>
                          </a:solidFill>
                          <a:latin typeface="游ゴシック" panose="020B0400000000000000" pitchFamily="50" charset="-128"/>
                          <a:ea typeface="游ゴシック" panose="020B0400000000000000" pitchFamily="50" charset="-128"/>
                        </a:rPr>
                        <a:t>交付限度額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８億６</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０５１万円</a:t>
                      </a:r>
                      <a:endParaRPr kumimoji="1" lang="ja-JP" altLang="en-US" sz="1400" b="1" dirty="0">
                        <a:solidFill>
                          <a:srgbClr val="CAEEFB"/>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290624492"/>
                  </a:ext>
                </a:extLst>
              </a:tr>
              <a:tr h="217286">
                <a:tc>
                  <a:txBody>
                    <a:bodyPr/>
                    <a:lstStyle/>
                    <a:p>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うち令和７年度　交付決定額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４億９</a:t>
                      </a: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０００万円（５７％）</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78022725"/>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うち令和８年度　交付決定額</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ー</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43793336"/>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1" lang="ja-JP" altLang="en-US" sz="1400" b="1" dirty="0">
                          <a:latin typeface="游ゴシック" panose="020B0400000000000000" pitchFamily="50" charset="-128"/>
                          <a:ea typeface="游ゴシック" panose="020B0400000000000000" pitchFamily="50" charset="-128"/>
                        </a:rPr>
                        <a:t>残額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３億７</a:t>
                      </a:r>
                      <a:r>
                        <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０５１万円</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（４３％）</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2775636"/>
                  </a:ext>
                </a:extLst>
              </a:tr>
            </a:tbl>
          </a:graphicData>
        </a:graphic>
      </p:graphicFrame>
      <p:sp>
        <p:nvSpPr>
          <p:cNvPr id="8" name="テキスト ボックス 7">
            <a:extLst>
              <a:ext uri="{FF2B5EF4-FFF2-40B4-BE49-F238E27FC236}">
                <a16:creationId xmlns:a16="http://schemas.microsoft.com/office/drawing/2014/main" id="{646542F1-74CB-1B64-EAA1-B88F31F5887D}"/>
              </a:ext>
            </a:extLst>
          </p:cNvPr>
          <p:cNvSpPr txBox="1"/>
          <p:nvPr/>
        </p:nvSpPr>
        <p:spPr>
          <a:xfrm>
            <a:off x="131617" y="547751"/>
            <a:ext cx="3611708"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実施状況</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7B9BC070-1698-5756-17AA-E19355F74AB8}"/>
              </a:ext>
            </a:extLst>
          </p:cNvPr>
          <p:cNvSpPr txBox="1"/>
          <p:nvPr/>
        </p:nvSpPr>
        <p:spPr>
          <a:xfrm>
            <a:off x="131616" y="2072024"/>
            <a:ext cx="8803414"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■主な</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事業概要　</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規模の大きい事業を最大５つ程度を記載（詳細は別途実施計画をご覧ください）</a:t>
            </a:r>
          </a:p>
        </p:txBody>
      </p:sp>
      <p:sp>
        <p:nvSpPr>
          <p:cNvPr id="12" name="タイトル 1">
            <a:extLst>
              <a:ext uri="{FF2B5EF4-FFF2-40B4-BE49-F238E27FC236}">
                <a16:creationId xmlns:a16="http://schemas.microsoft.com/office/drawing/2014/main" id="{357F6B9C-AD13-E38F-6E3C-9E94FE5C966F}"/>
              </a:ext>
            </a:extLst>
          </p:cNvPr>
          <p:cNvSpPr txBox="1">
            <a:spLocks/>
          </p:cNvSpPr>
          <p:nvPr/>
        </p:nvSpPr>
        <p:spPr>
          <a:xfrm>
            <a:off x="131616" y="4839930"/>
            <a:ext cx="8885385" cy="288000"/>
          </a:xfrm>
          <a:prstGeom prst="rect">
            <a:avLst/>
          </a:prstGeom>
          <a:solidFill>
            <a:srgbClr val="FBC293"/>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事業者支援</a:t>
            </a:r>
          </a:p>
        </p:txBody>
      </p:sp>
      <p:sp>
        <p:nvSpPr>
          <p:cNvPr id="14" name="テキスト ボックス 13">
            <a:extLst>
              <a:ext uri="{FF2B5EF4-FFF2-40B4-BE49-F238E27FC236}">
                <a16:creationId xmlns:a16="http://schemas.microsoft.com/office/drawing/2014/main" id="{E3C23F17-2469-BC32-A8EE-DC4679E0C6F3}"/>
              </a:ext>
            </a:extLst>
          </p:cNvPr>
          <p:cNvSpPr txBox="1"/>
          <p:nvPr/>
        </p:nvSpPr>
        <p:spPr>
          <a:xfrm>
            <a:off x="208971" y="2677538"/>
            <a:ext cx="8726059" cy="646331"/>
          </a:xfrm>
          <a:prstGeom prst="rect">
            <a:avLst/>
          </a:prstGeom>
          <a:solidFill>
            <a:schemeClr val="bg1"/>
          </a:solidFill>
          <a:ln w="19050">
            <a:solidFill>
              <a:srgbClr val="FF0000"/>
            </a:solidFill>
          </a:ln>
        </p:spPr>
        <p:txBody>
          <a:bodyPr wrap="square" rtlCol="0">
            <a:spAutoFit/>
          </a:bodyPr>
          <a:lstStyle/>
          <a:p>
            <a:r>
              <a:rPr kumimoji="1" lang="ja-JP" altLang="en-US" sz="1200" b="1" u="sng" dirty="0"/>
              <a:t>◆低所得世帯向け食料品支援給付金事業　事業費：３億１，１４０万円</a:t>
            </a:r>
            <a:r>
              <a:rPr kumimoji="1" lang="ja-JP" altLang="en-US" sz="1200" b="1" dirty="0">
                <a:solidFill>
                  <a:srgbClr val="FF0000"/>
                </a:solidFill>
              </a:rPr>
              <a:t>　　</a:t>
            </a:r>
            <a:r>
              <a:rPr kumimoji="1" lang="en-US" altLang="ja-JP" sz="1200" b="1" dirty="0">
                <a:solidFill>
                  <a:srgbClr val="FF0000"/>
                </a:solidFill>
              </a:rPr>
              <a:t>※</a:t>
            </a:r>
            <a:r>
              <a:rPr kumimoji="1" lang="ja-JP" altLang="en-US" sz="1200" b="1" dirty="0">
                <a:solidFill>
                  <a:srgbClr val="FF0000"/>
                </a:solidFill>
              </a:rPr>
              <a:t>食料品特別加算を活用</a:t>
            </a:r>
            <a:endParaRPr kumimoji="1" lang="en-US" altLang="ja-JP" sz="1200" b="1" dirty="0">
              <a:solidFill>
                <a:srgbClr val="FF0000"/>
              </a:solidFill>
            </a:endParaRPr>
          </a:p>
          <a:p>
            <a:r>
              <a:rPr kumimoji="1" lang="ja-JP" altLang="en-US" sz="1200" dirty="0"/>
              <a:t>　食料品の物価高騰に対応するため、住民税非課税世帯及び均等割のみ課税世帯に対して、１世帯当たり２万円を給付するもの。</a:t>
            </a:r>
            <a:endParaRPr kumimoji="1" lang="en-US" altLang="ja-JP" sz="1200" dirty="0"/>
          </a:p>
        </p:txBody>
      </p:sp>
      <p:sp>
        <p:nvSpPr>
          <p:cNvPr id="15" name="テキスト ボックス 14">
            <a:extLst>
              <a:ext uri="{FF2B5EF4-FFF2-40B4-BE49-F238E27FC236}">
                <a16:creationId xmlns:a16="http://schemas.microsoft.com/office/drawing/2014/main" id="{CDACDB40-F1E7-383E-7575-72A501846271}"/>
              </a:ext>
            </a:extLst>
          </p:cNvPr>
          <p:cNvSpPr txBox="1"/>
          <p:nvPr/>
        </p:nvSpPr>
        <p:spPr>
          <a:xfrm>
            <a:off x="208971" y="3370617"/>
            <a:ext cx="8726059" cy="646331"/>
          </a:xfrm>
          <a:prstGeom prst="rect">
            <a:avLst/>
          </a:prstGeom>
          <a:solidFill>
            <a:schemeClr val="bg1"/>
          </a:solidFill>
          <a:ln w="19050">
            <a:solidFill>
              <a:srgbClr val="B8CF8B"/>
            </a:solidFill>
          </a:ln>
        </p:spPr>
        <p:txBody>
          <a:bodyPr wrap="square" rtlCol="0">
            <a:spAutoFit/>
          </a:bodyPr>
          <a:lstStyle/>
          <a:p>
            <a:r>
              <a:rPr kumimoji="1" lang="ja-JP" altLang="en-US" sz="1200" b="1" u="sng" dirty="0"/>
              <a:t>◆キャッシュレス決済ポイント還元事業　事業費：２億３，６１２万円</a:t>
            </a:r>
            <a:endParaRPr kumimoji="1" lang="en-US" altLang="ja-JP" sz="1200" b="1" u="sng" dirty="0"/>
          </a:p>
          <a:p>
            <a:r>
              <a:rPr kumimoji="1" lang="ja-JP" altLang="en-US" sz="1200" dirty="0"/>
              <a:t>　地域経済を活性化するため、対象店舗でキャッシュレス決済（</a:t>
            </a:r>
            <a:r>
              <a:rPr kumimoji="1" lang="en-US" altLang="ja-JP" sz="1200" dirty="0" err="1"/>
              <a:t>PayPay</a:t>
            </a:r>
            <a:r>
              <a:rPr kumimoji="1" lang="ja-JP" altLang="en-US" sz="1200" dirty="0"/>
              <a:t>、楽天</a:t>
            </a:r>
            <a:r>
              <a:rPr kumimoji="1" lang="en-US" altLang="ja-JP" sz="1200" dirty="0"/>
              <a:t>Pay</a:t>
            </a:r>
            <a:r>
              <a:rPr kumimoji="1" lang="ja-JP" altLang="en-US" sz="1200" dirty="0"/>
              <a:t>、</a:t>
            </a:r>
            <a:r>
              <a:rPr kumimoji="1" lang="en-US" altLang="ja-JP" sz="1200" dirty="0"/>
              <a:t>d</a:t>
            </a:r>
            <a:r>
              <a:rPr kumimoji="1" lang="ja-JP" altLang="en-US" sz="1200" dirty="0"/>
              <a:t>払い、</a:t>
            </a:r>
            <a:r>
              <a:rPr kumimoji="1" lang="en-US" altLang="ja-JP" sz="1200" dirty="0" err="1"/>
              <a:t>auPAY</a:t>
            </a:r>
            <a:r>
              <a:rPr kumimoji="1" lang="ja-JP" altLang="en-US" sz="1200" dirty="0"/>
              <a:t>、</a:t>
            </a:r>
            <a:r>
              <a:rPr kumimoji="1" lang="en-US" altLang="ja-JP" sz="1200" dirty="0"/>
              <a:t>AEON pay</a:t>
            </a:r>
            <a:r>
              <a:rPr kumimoji="1" lang="ja-JP" altLang="en-US" sz="1200" dirty="0"/>
              <a:t>）を利用した支払いに対し、最大</a:t>
            </a:r>
            <a:r>
              <a:rPr kumimoji="1" lang="en-US" altLang="ja-JP" sz="1200" dirty="0"/>
              <a:t>15</a:t>
            </a:r>
            <a:r>
              <a:rPr kumimoji="1" lang="ja-JP" altLang="en-US" sz="1200" dirty="0"/>
              <a:t>％分のポイントを還元するもの。（付与上限額あり。）</a:t>
            </a:r>
            <a:endParaRPr kumimoji="1" lang="en-US" altLang="ja-JP" sz="1200" dirty="0"/>
          </a:p>
        </p:txBody>
      </p:sp>
      <p:sp>
        <p:nvSpPr>
          <p:cNvPr id="16" name="テキスト ボックス 15">
            <a:extLst>
              <a:ext uri="{FF2B5EF4-FFF2-40B4-BE49-F238E27FC236}">
                <a16:creationId xmlns:a16="http://schemas.microsoft.com/office/drawing/2014/main" id="{43711D93-CB27-9159-501D-2BA22408926E}"/>
              </a:ext>
            </a:extLst>
          </p:cNvPr>
          <p:cNvSpPr txBox="1"/>
          <p:nvPr/>
        </p:nvSpPr>
        <p:spPr>
          <a:xfrm>
            <a:off x="208971" y="4063696"/>
            <a:ext cx="8726059" cy="646331"/>
          </a:xfrm>
          <a:prstGeom prst="rect">
            <a:avLst/>
          </a:prstGeom>
          <a:solidFill>
            <a:schemeClr val="bg1"/>
          </a:solidFill>
          <a:ln w="19050">
            <a:solidFill>
              <a:srgbClr val="B8CF8B"/>
            </a:solidFill>
          </a:ln>
        </p:spPr>
        <p:txBody>
          <a:bodyPr wrap="square" rtlCol="0">
            <a:spAutoFit/>
          </a:bodyPr>
          <a:lstStyle/>
          <a:p>
            <a:r>
              <a:rPr kumimoji="1" lang="ja-JP" altLang="en-US" sz="1200" b="1" u="sng" dirty="0"/>
              <a:t>◆住居用防犯対策費用助成事業　事業費：４，５００万円</a:t>
            </a:r>
            <a:endParaRPr kumimoji="1" lang="en-US" altLang="ja-JP" sz="1200" b="1" u="sng" dirty="0"/>
          </a:p>
          <a:p>
            <a:r>
              <a:rPr kumimoji="1" lang="ja-JP" altLang="en-US" sz="1200" dirty="0"/>
              <a:t>　申請時点で市に住民登録がある市民で、自宅に設置する防犯用品を購入・設置した金額のうち</a:t>
            </a:r>
            <a:r>
              <a:rPr kumimoji="1" lang="en-US" altLang="ja-JP" sz="1200" dirty="0"/>
              <a:t>4</a:t>
            </a:r>
            <a:r>
              <a:rPr kumimoji="1" lang="ja-JP" altLang="en-US" sz="1200" dirty="0"/>
              <a:t>分の</a:t>
            </a:r>
            <a:r>
              <a:rPr kumimoji="1" lang="en-US" altLang="ja-JP" sz="1200" dirty="0"/>
              <a:t>3</a:t>
            </a:r>
            <a:r>
              <a:rPr kumimoji="1" lang="ja-JP" altLang="en-US" sz="1200" dirty="0"/>
              <a:t>まで、</a:t>
            </a:r>
            <a:r>
              <a:rPr kumimoji="1" lang="en-US" altLang="ja-JP" sz="1200" dirty="0"/>
              <a:t>1</a:t>
            </a:r>
            <a:r>
              <a:rPr kumimoji="1" lang="ja-JP" altLang="en-US" sz="1200" dirty="0"/>
              <a:t>世帯当たり最大</a:t>
            </a:r>
            <a:r>
              <a:rPr kumimoji="1" lang="en-US" altLang="ja-JP" sz="1200" dirty="0"/>
              <a:t>3</a:t>
            </a:r>
            <a:r>
              <a:rPr kumimoji="1" lang="ja-JP" altLang="en-US" sz="1200" dirty="0"/>
              <a:t>万円を助成するもの。</a:t>
            </a:r>
            <a:endParaRPr kumimoji="1" lang="en-US" altLang="ja-JP" sz="1200" dirty="0"/>
          </a:p>
        </p:txBody>
      </p:sp>
      <p:sp>
        <p:nvSpPr>
          <p:cNvPr id="17" name="テキスト ボックス 16">
            <a:extLst>
              <a:ext uri="{FF2B5EF4-FFF2-40B4-BE49-F238E27FC236}">
                <a16:creationId xmlns:a16="http://schemas.microsoft.com/office/drawing/2014/main" id="{8ACA5BC1-88A8-C38A-2B66-BFCA0B6DF6E6}"/>
              </a:ext>
            </a:extLst>
          </p:cNvPr>
          <p:cNvSpPr txBox="1"/>
          <p:nvPr/>
        </p:nvSpPr>
        <p:spPr>
          <a:xfrm>
            <a:off x="208971" y="6029481"/>
            <a:ext cx="8726059" cy="646331"/>
          </a:xfrm>
          <a:prstGeom prst="rect">
            <a:avLst/>
          </a:prstGeom>
          <a:solidFill>
            <a:schemeClr val="bg1"/>
          </a:solidFill>
          <a:ln w="19050">
            <a:solidFill>
              <a:srgbClr val="FBC293"/>
            </a:solidFill>
          </a:ln>
        </p:spPr>
        <p:txBody>
          <a:bodyPr wrap="square" rtlCol="0">
            <a:spAutoFit/>
          </a:bodyPr>
          <a:lstStyle/>
          <a:p>
            <a:r>
              <a:rPr kumimoji="1" lang="ja-JP" altLang="en-US" sz="1200" b="1" u="sng" dirty="0"/>
              <a:t>◆農業者支援対策事業　事業費：２６０万円</a:t>
            </a:r>
            <a:endParaRPr kumimoji="1" lang="en-US" altLang="ja-JP" sz="1200" b="1" u="sng" dirty="0"/>
          </a:p>
          <a:p>
            <a:r>
              <a:rPr kumimoji="1" lang="ja-JP" altLang="en-US" sz="1200" dirty="0"/>
              <a:t>　物価高騰に伴う農業者支援をするため、農業経営実績のある市内農業者を対象に、農業用消耗品（ビニール袋、野菜</a:t>
            </a:r>
            <a:r>
              <a:rPr kumimoji="1" lang="ja-JP" altLang="en-US" sz="1200"/>
              <a:t>結束テープ）を</a:t>
            </a:r>
            <a:r>
              <a:rPr kumimoji="1" lang="ja-JP" altLang="en-US" sz="1200" dirty="0"/>
              <a:t>配付するもの。</a:t>
            </a:r>
            <a:endParaRPr kumimoji="1" lang="en-US" altLang="ja-JP" sz="1200" dirty="0"/>
          </a:p>
        </p:txBody>
      </p:sp>
      <p:sp>
        <p:nvSpPr>
          <p:cNvPr id="18" name="テキスト ボックス 17">
            <a:extLst>
              <a:ext uri="{FF2B5EF4-FFF2-40B4-BE49-F238E27FC236}">
                <a16:creationId xmlns:a16="http://schemas.microsoft.com/office/drawing/2014/main" id="{27E4ED9A-18CC-E2E3-86BB-8FC42B28AAA5}"/>
              </a:ext>
            </a:extLst>
          </p:cNvPr>
          <p:cNvSpPr txBox="1"/>
          <p:nvPr/>
        </p:nvSpPr>
        <p:spPr>
          <a:xfrm>
            <a:off x="208971" y="5167015"/>
            <a:ext cx="8726059" cy="830997"/>
          </a:xfrm>
          <a:prstGeom prst="rect">
            <a:avLst/>
          </a:prstGeom>
          <a:solidFill>
            <a:schemeClr val="bg1"/>
          </a:solidFill>
          <a:ln w="19050">
            <a:solidFill>
              <a:srgbClr val="FBC293"/>
            </a:solidFill>
          </a:ln>
        </p:spPr>
        <p:txBody>
          <a:bodyPr wrap="square" rtlCol="0">
            <a:spAutoFit/>
          </a:bodyPr>
          <a:lstStyle/>
          <a:p>
            <a:r>
              <a:rPr kumimoji="1" lang="ja-JP" altLang="en-US" sz="1200" b="1" u="sng" dirty="0"/>
              <a:t>◆運転手養成支援事業　事業費：５９０万円</a:t>
            </a:r>
            <a:endParaRPr kumimoji="1" lang="en-US" altLang="ja-JP" sz="1200" b="1" u="sng" dirty="0"/>
          </a:p>
          <a:p>
            <a:r>
              <a:rPr kumimoji="1" lang="ja-JP" altLang="en-US" sz="1200" dirty="0"/>
              <a:t>　公共交通事業者が安全・安心な運行を継続するために運転手を確保し、誰もが安心して利用できる公共交通の利用環境整備を図ることを目的とし、コミュニティバス運行事業者及びタクシー事業者を対象に、大型二種免許取得費用の</a:t>
            </a:r>
            <a:r>
              <a:rPr kumimoji="1" lang="en-US" altLang="ja-JP" sz="1200" dirty="0"/>
              <a:t>2</a:t>
            </a:r>
            <a:r>
              <a:rPr kumimoji="1" lang="ja-JP" altLang="en-US" sz="1200" dirty="0"/>
              <a:t>分の</a:t>
            </a:r>
            <a:r>
              <a:rPr kumimoji="1" lang="en-US" altLang="ja-JP" sz="1200" dirty="0"/>
              <a:t>1</a:t>
            </a:r>
            <a:r>
              <a:rPr kumimoji="1" lang="ja-JP" altLang="en-US" sz="1200" dirty="0"/>
              <a:t>（</a:t>
            </a:r>
            <a:r>
              <a:rPr kumimoji="1" lang="en-US" altLang="ja-JP" sz="1200" dirty="0"/>
              <a:t>1</a:t>
            </a:r>
            <a:r>
              <a:rPr kumimoji="1" lang="ja-JP" altLang="en-US" sz="1200" dirty="0"/>
              <a:t>人あたり限度額</a:t>
            </a:r>
            <a:r>
              <a:rPr kumimoji="1" lang="en-US" altLang="ja-JP" sz="1200" dirty="0"/>
              <a:t>30</a:t>
            </a:r>
            <a:r>
              <a:rPr kumimoji="1" lang="ja-JP" altLang="en-US" sz="1200" dirty="0"/>
              <a:t>万円、</a:t>
            </a:r>
            <a:r>
              <a:rPr kumimoji="1" lang="en-US" altLang="ja-JP" sz="1200" dirty="0"/>
              <a:t>1</a:t>
            </a:r>
            <a:r>
              <a:rPr kumimoji="1" lang="ja-JP" altLang="en-US" sz="1200" dirty="0"/>
              <a:t>事業者</a:t>
            </a:r>
            <a:r>
              <a:rPr kumimoji="1" lang="en-US" altLang="ja-JP" sz="1200" dirty="0"/>
              <a:t>5</a:t>
            </a:r>
            <a:r>
              <a:rPr kumimoji="1" lang="ja-JP" altLang="en-US" sz="1200" dirty="0"/>
              <a:t>人まで）を助成するもの。</a:t>
            </a:r>
            <a:endParaRPr kumimoji="1" lang="en-US" altLang="ja-JP" sz="1200" dirty="0"/>
          </a:p>
        </p:txBody>
      </p:sp>
      <p:sp>
        <p:nvSpPr>
          <p:cNvPr id="21" name="タイトル 1">
            <a:extLst>
              <a:ext uri="{FF2B5EF4-FFF2-40B4-BE49-F238E27FC236}">
                <a16:creationId xmlns:a16="http://schemas.microsoft.com/office/drawing/2014/main" id="{BFC79F8A-4A71-9B8F-A398-FA2BC2F0593A}"/>
              </a:ext>
            </a:extLst>
          </p:cNvPr>
          <p:cNvSpPr txBox="1">
            <a:spLocks/>
          </p:cNvSpPr>
          <p:nvPr/>
        </p:nvSpPr>
        <p:spPr>
          <a:xfrm>
            <a:off x="129306" y="2331016"/>
            <a:ext cx="8885385" cy="288000"/>
          </a:xfrm>
          <a:prstGeom prst="rect">
            <a:avLst/>
          </a:prstGeom>
          <a:solidFill>
            <a:srgbClr val="B8CF8B"/>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生活者支援</a:t>
            </a:r>
          </a:p>
        </p:txBody>
      </p:sp>
      <p:sp>
        <p:nvSpPr>
          <p:cNvPr id="23" name="テキスト ボックス 22">
            <a:extLst>
              <a:ext uri="{FF2B5EF4-FFF2-40B4-BE49-F238E27FC236}">
                <a16:creationId xmlns:a16="http://schemas.microsoft.com/office/drawing/2014/main" id="{85823136-E1A9-FDFC-3AEE-40C864020B82}"/>
              </a:ext>
            </a:extLst>
          </p:cNvPr>
          <p:cNvSpPr txBox="1"/>
          <p:nvPr/>
        </p:nvSpPr>
        <p:spPr>
          <a:xfrm>
            <a:off x="6106160" y="6660869"/>
            <a:ext cx="3037840" cy="246221"/>
          </a:xfrm>
          <a:prstGeom prst="rect">
            <a:avLst/>
          </a:prstGeom>
          <a:noFill/>
        </p:spPr>
        <p:txBody>
          <a:bodyPr wrap="square">
            <a:spAutoFit/>
          </a:bodyPr>
          <a:lstStyle/>
          <a:p>
            <a:pPr algn="r"/>
            <a:r>
              <a:rPr kumimoji="0"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事業費の全部又は一部に本交付金を充当予定</a:t>
            </a:r>
            <a:endParaRPr lang="ja-JP" altLang="en-US" sz="1400" dirty="0"/>
          </a:p>
        </p:txBody>
      </p:sp>
      <p:sp>
        <p:nvSpPr>
          <p:cNvPr id="24" name="タイトル 1">
            <a:extLst>
              <a:ext uri="{FF2B5EF4-FFF2-40B4-BE49-F238E27FC236}">
                <a16:creationId xmlns:a16="http://schemas.microsoft.com/office/drawing/2014/main" id="{D3725E78-00F7-E335-CB0F-8998D1B2C582}"/>
              </a:ext>
            </a:extLst>
          </p:cNvPr>
          <p:cNvSpPr txBox="1">
            <a:spLocks/>
          </p:cNvSpPr>
          <p:nvPr/>
        </p:nvSpPr>
        <p:spPr>
          <a:xfrm>
            <a:off x="7002608" y="535810"/>
            <a:ext cx="2009775" cy="304603"/>
          </a:xfrm>
          <a:prstGeom prst="rect">
            <a:avLst/>
          </a:prstGeom>
          <a:noFill/>
          <a:ln>
            <a:noFill/>
          </a:ln>
        </p:spPr>
        <p:txBody>
          <a:bodyPr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200" b="1" dirty="0">
                <a:latin typeface="+mn-ea"/>
                <a:ea typeface="+mn-ea"/>
              </a:rPr>
              <a:t>＜令和８年３月時点＞</a:t>
            </a:r>
          </a:p>
        </p:txBody>
      </p:sp>
    </p:spTree>
    <p:extLst>
      <p:ext uri="{BB962C8B-B14F-4D97-AF65-F5344CB8AC3E}">
        <p14:creationId xmlns:p14="http://schemas.microsoft.com/office/powerpoint/2010/main" val="2201370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1734</TotalTime>
  <Words>408</Words>
  <Application>Microsoft Office PowerPoint</Application>
  <PresentationFormat>画面に合わせる (4:3)</PresentationFormat>
  <Paragraphs>26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Aptos</vt:lpstr>
      <vt:lpstr>Aptos Display</vt:lpstr>
      <vt:lpstr>游ゴシック</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松山 倫之(MATSUYAMA Tomoyuki)</dc:creator>
  <cp:lastModifiedBy>企画財政課</cp:lastModifiedBy>
  <cp:revision>18</cp:revision>
  <cp:lastPrinted>2026-03-04T05:37:23Z</cp:lastPrinted>
  <dcterms:created xsi:type="dcterms:W3CDTF">2026-03-03T02:43:15Z</dcterms:created>
  <dcterms:modified xsi:type="dcterms:W3CDTF">2026-03-18T23:38:07Z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0x0101002DEEE9468F64B644ABFFBB3862C1BC74</vt:lpwstr>
  </property>
</Properties>
</file>